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DM Sans" pitchFamily="2" charset="0"/>
      <p:regular r:id="rId11"/>
      <p:bold r:id="rId12"/>
      <p:italic r:id="rId13"/>
      <p:boldItalic r:id="rId14"/>
    </p:embeddedFont>
    <p:embeddedFont>
      <p:font typeface="DM Sans Bold" pitchFamily="2" charset="0"/>
      <p:bold r:id="rId15"/>
    </p:embeddedFont>
    <p:embeddedFont>
      <p:font typeface="PT Serif" panose="020A0603040505020204" pitchFamily="18"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13A6EE-7FD8-411D-B6DC-57FC02166583}" v="5" dt="2024-11-26T13:52:21.6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A00E9F3A-4A49-46D0-9F1B-DB1FBA02B447}" type="datetimeFigureOut">
              <a:t>11/26/2024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FE1FABF1-4A36-41FC-9625-80872F21FF22}" type="slidenum">
              <a:t>‹#›</a:t>
            </a:fld>
            <a:endParaRPr lang="en-US"/>
          </a:p>
        </p:txBody>
      </p:sp>
    </p:spTree>
    <p:extLst>
      <p:ext uri="{BB962C8B-B14F-4D97-AF65-F5344CB8AC3E}">
        <p14:creationId xmlns:p14="http://schemas.microsoft.com/office/powerpoint/2010/main" val="494915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70861"/>
            <a:ext cx="7556421" cy="3081099"/>
          </a:xfrm>
          <a:prstGeom prst="rect">
            <a:avLst/>
          </a:prstGeom>
          <a:noFill/>
          <a:ln/>
        </p:spPr>
        <p:txBody>
          <a:bodyPr wrap="square" lIns="0" tIns="0" rIns="0" bIns="0" rtlCol="0" anchor="t"/>
          <a:lstStyle/>
          <a:p>
            <a:pPr marL="0" indent="0">
              <a:lnSpc>
                <a:spcPts val="8050"/>
              </a:lnSpc>
              <a:buNone/>
            </a:pPr>
            <a:r>
              <a:rPr lang="en-US" sz="6450" dirty="0">
                <a:solidFill>
                  <a:srgbClr val="020202"/>
                </a:solidFill>
                <a:latin typeface="PT Serif" pitchFamily="34" charset="0"/>
                <a:ea typeface="PT Serif" pitchFamily="34" charset="-122"/>
                <a:cs typeface="PT Serif" pitchFamily="34" charset="-120"/>
              </a:rPr>
              <a:t>Difference between Private Limited and Limited Companies</a:t>
            </a:r>
            <a:endParaRPr lang="en-US" sz="6450" dirty="0"/>
          </a:p>
        </p:txBody>
      </p:sp>
      <p:sp>
        <p:nvSpPr>
          <p:cNvPr id="4" name="Text 1"/>
          <p:cNvSpPr/>
          <p:nvPr/>
        </p:nvSpPr>
        <p:spPr>
          <a:xfrm>
            <a:off x="793790" y="4592122"/>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Understanding the key differences between private limited and limited companies is crucial for entrepreneurs and business owners when choosing the right company structure for their organization. This presentation will explore the distinct features, advantages, and considerations for each type of company.</a:t>
            </a:r>
            <a:endParaRPr lang="en-US" sz="1750" dirty="0"/>
          </a:p>
        </p:txBody>
      </p:sp>
      <p:sp>
        <p:nvSpPr>
          <p:cNvPr id="5" name="Shape 2"/>
          <p:cNvSpPr/>
          <p:nvPr/>
        </p:nvSpPr>
        <p:spPr>
          <a:xfrm>
            <a:off x="793790" y="6678692"/>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801410" y="6686312"/>
            <a:ext cx="347663" cy="347663"/>
          </a:xfrm>
          <a:prstGeom prst="rect">
            <a:avLst/>
          </a:prstGeom>
        </p:spPr>
      </p:pic>
      <p:sp>
        <p:nvSpPr>
          <p:cNvPr id="7" name="Text 3"/>
          <p:cNvSpPr/>
          <p:nvPr/>
        </p:nvSpPr>
        <p:spPr>
          <a:xfrm>
            <a:off x="1270040" y="6661785"/>
            <a:ext cx="5732383" cy="396835"/>
          </a:xfrm>
          <a:prstGeom prst="rect">
            <a:avLst/>
          </a:prstGeom>
          <a:noFill/>
          <a:ln/>
        </p:spPr>
        <p:txBody>
          <a:bodyPr wrap="none" lIns="0" tIns="0" rIns="0" bIns="0" rtlCol="0" anchor="t"/>
          <a:lstStyle/>
          <a:p>
            <a:pPr marL="0" indent="0" algn="l">
              <a:lnSpc>
                <a:spcPts val="3100"/>
              </a:lnSpc>
              <a:buNone/>
            </a:pPr>
            <a:r>
              <a:rPr lang="en-US" sz="2200" b="1" dirty="0">
                <a:solidFill>
                  <a:srgbClr val="383838"/>
                </a:solidFill>
                <a:latin typeface="DM Sans Bold" pitchFamily="34" charset="0"/>
                <a:ea typeface="DM Sans Bold" pitchFamily="34" charset="-122"/>
                <a:cs typeface="DM Sans Bold" pitchFamily="34" charset="-120"/>
              </a:rPr>
              <a:t>by Sahil S. Kadam (Roll no. 150096724124)</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06905"/>
            <a:ext cx="7556421" cy="1488519"/>
          </a:xfrm>
          <a:prstGeom prst="rect">
            <a:avLst/>
          </a:prstGeom>
          <a:noFill/>
          <a:ln/>
        </p:spPr>
        <p:txBody>
          <a:bodyPr wrap="square" lIns="0" tIns="0" rIns="0" bIns="0" rtlCol="0" anchor="t"/>
          <a:lstStyle/>
          <a:p>
            <a:pPr marL="0" indent="0">
              <a:lnSpc>
                <a:spcPts val="5850"/>
              </a:lnSpc>
              <a:buNone/>
            </a:pPr>
            <a:r>
              <a:rPr lang="en-US" sz="4650" dirty="0">
                <a:solidFill>
                  <a:srgbClr val="020202"/>
                </a:solidFill>
                <a:latin typeface="PT Serif" pitchFamily="34" charset="0"/>
                <a:ea typeface="PT Serif" pitchFamily="34" charset="-122"/>
                <a:cs typeface="PT Serif" pitchFamily="34" charset="-120"/>
              </a:rPr>
              <a:t>Introduction to Company Types</a:t>
            </a:r>
            <a:endParaRPr lang="en-US" sz="4650" dirty="0"/>
          </a:p>
        </p:txBody>
      </p:sp>
      <p:sp>
        <p:nvSpPr>
          <p:cNvPr id="4" name="Shape 1"/>
          <p:cNvSpPr/>
          <p:nvPr/>
        </p:nvSpPr>
        <p:spPr>
          <a:xfrm>
            <a:off x="793790" y="3990737"/>
            <a:ext cx="510302" cy="510302"/>
          </a:xfrm>
          <a:prstGeom prst="roundRect">
            <a:avLst>
              <a:gd name="adj" fmla="val 6667"/>
            </a:avLst>
          </a:prstGeom>
          <a:solidFill>
            <a:srgbClr val="F2EEEE"/>
          </a:solidFill>
          <a:ln/>
        </p:spPr>
      </p:sp>
      <p:sp>
        <p:nvSpPr>
          <p:cNvPr id="5" name="Text 2"/>
          <p:cNvSpPr/>
          <p:nvPr/>
        </p:nvSpPr>
        <p:spPr>
          <a:xfrm>
            <a:off x="953691" y="4067175"/>
            <a:ext cx="190381" cy="357307"/>
          </a:xfrm>
          <a:prstGeom prst="rect">
            <a:avLst/>
          </a:prstGeom>
          <a:noFill/>
          <a:ln/>
        </p:spPr>
        <p:txBody>
          <a:bodyPr wrap="none" lIns="0" tIns="0" rIns="0" bIns="0" rtlCol="0" anchor="t"/>
          <a:lstStyle/>
          <a:p>
            <a:pPr marL="0" indent="0" algn="ctr">
              <a:lnSpc>
                <a:spcPts val="2800"/>
              </a:lnSpc>
              <a:buNone/>
            </a:pPr>
            <a:r>
              <a:rPr lang="en-US" sz="2800" dirty="0">
                <a:solidFill>
                  <a:srgbClr val="383838"/>
                </a:solidFill>
                <a:latin typeface="PT Serif" pitchFamily="34" charset="0"/>
                <a:ea typeface="PT Serif" pitchFamily="34" charset="-122"/>
                <a:cs typeface="PT Serif" pitchFamily="34" charset="-120"/>
              </a:rPr>
              <a:t>1</a:t>
            </a:r>
            <a:endParaRPr lang="en-US" sz="2800" dirty="0"/>
          </a:p>
        </p:txBody>
      </p:sp>
      <p:sp>
        <p:nvSpPr>
          <p:cNvPr id="6" name="Text 3"/>
          <p:cNvSpPr/>
          <p:nvPr/>
        </p:nvSpPr>
        <p:spPr>
          <a:xfrm>
            <a:off x="1530906" y="3990737"/>
            <a:ext cx="2927747" cy="744141"/>
          </a:xfrm>
          <a:prstGeom prst="rect">
            <a:avLst/>
          </a:prstGeom>
          <a:noFill/>
          <a:ln/>
        </p:spPr>
        <p:txBody>
          <a:bodyPr wrap="square" lIns="0" tIns="0" rIns="0" bIns="0" rtlCol="0" anchor="t"/>
          <a:lstStyle/>
          <a:p>
            <a:pPr marL="0" indent="0">
              <a:lnSpc>
                <a:spcPts val="2900"/>
              </a:lnSpc>
              <a:buNone/>
            </a:pPr>
            <a:r>
              <a:rPr lang="en-US" sz="2300" dirty="0">
                <a:solidFill>
                  <a:srgbClr val="383838"/>
                </a:solidFill>
                <a:latin typeface="PT Serif" pitchFamily="34" charset="0"/>
                <a:ea typeface="PT Serif" pitchFamily="34" charset="-122"/>
                <a:cs typeface="PT Serif" pitchFamily="34" charset="-120"/>
              </a:rPr>
              <a:t>Private Limited Company</a:t>
            </a:r>
            <a:endParaRPr lang="en-US" sz="2300" dirty="0"/>
          </a:p>
        </p:txBody>
      </p:sp>
      <p:sp>
        <p:nvSpPr>
          <p:cNvPr id="7" name="Text 4"/>
          <p:cNvSpPr/>
          <p:nvPr/>
        </p:nvSpPr>
        <p:spPr>
          <a:xfrm>
            <a:off x="1530906" y="4870966"/>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A company with a limited number of shareholders, typically close friends or family members.</a:t>
            </a:r>
            <a:endParaRPr lang="en-US" sz="1750" dirty="0"/>
          </a:p>
        </p:txBody>
      </p:sp>
      <p:sp>
        <p:nvSpPr>
          <p:cNvPr id="8" name="Shape 5"/>
          <p:cNvSpPr/>
          <p:nvPr/>
        </p:nvSpPr>
        <p:spPr>
          <a:xfrm>
            <a:off x="4685467" y="3990737"/>
            <a:ext cx="510302" cy="510302"/>
          </a:xfrm>
          <a:prstGeom prst="roundRect">
            <a:avLst>
              <a:gd name="adj" fmla="val 6667"/>
            </a:avLst>
          </a:prstGeom>
          <a:solidFill>
            <a:srgbClr val="F2EEEE"/>
          </a:solidFill>
          <a:ln/>
        </p:spPr>
      </p:sp>
      <p:sp>
        <p:nvSpPr>
          <p:cNvPr id="9" name="Text 6"/>
          <p:cNvSpPr/>
          <p:nvPr/>
        </p:nvSpPr>
        <p:spPr>
          <a:xfrm>
            <a:off x="4845368" y="4067175"/>
            <a:ext cx="190381" cy="357307"/>
          </a:xfrm>
          <a:prstGeom prst="rect">
            <a:avLst/>
          </a:prstGeom>
          <a:noFill/>
          <a:ln/>
        </p:spPr>
        <p:txBody>
          <a:bodyPr wrap="none" lIns="0" tIns="0" rIns="0" bIns="0" rtlCol="0" anchor="t"/>
          <a:lstStyle/>
          <a:p>
            <a:pPr marL="0" indent="0" algn="ctr">
              <a:lnSpc>
                <a:spcPts val="2800"/>
              </a:lnSpc>
              <a:buNone/>
            </a:pPr>
            <a:r>
              <a:rPr lang="en-US" sz="2800" dirty="0">
                <a:solidFill>
                  <a:srgbClr val="383838"/>
                </a:solidFill>
                <a:latin typeface="PT Serif" pitchFamily="34" charset="0"/>
                <a:ea typeface="PT Serif" pitchFamily="34" charset="-122"/>
                <a:cs typeface="PT Serif" pitchFamily="34" charset="-120"/>
              </a:rPr>
              <a:t>2</a:t>
            </a:r>
            <a:endParaRPr lang="en-US" sz="2800" dirty="0"/>
          </a:p>
        </p:txBody>
      </p:sp>
      <p:sp>
        <p:nvSpPr>
          <p:cNvPr id="10" name="Text 7"/>
          <p:cNvSpPr/>
          <p:nvPr/>
        </p:nvSpPr>
        <p:spPr>
          <a:xfrm>
            <a:off x="5422583" y="3990737"/>
            <a:ext cx="2927747" cy="372070"/>
          </a:xfrm>
          <a:prstGeom prst="rect">
            <a:avLst/>
          </a:prstGeom>
          <a:noFill/>
          <a:ln/>
        </p:spPr>
        <p:txBody>
          <a:bodyPr wrap="none" lIns="0" tIns="0" rIns="0" bIns="0" rtlCol="0" anchor="t"/>
          <a:lstStyle/>
          <a:p>
            <a:pPr marL="0" indent="0">
              <a:lnSpc>
                <a:spcPts val="2900"/>
              </a:lnSpc>
              <a:buNone/>
            </a:pPr>
            <a:r>
              <a:rPr lang="en-US" sz="2300" dirty="0">
                <a:solidFill>
                  <a:srgbClr val="383838"/>
                </a:solidFill>
                <a:latin typeface="PT Serif" pitchFamily="34" charset="0"/>
                <a:ea typeface="PT Serif" pitchFamily="34" charset="-122"/>
                <a:cs typeface="PT Serif" pitchFamily="34" charset="-120"/>
              </a:rPr>
              <a:t>Limited Company</a:t>
            </a:r>
            <a:endParaRPr lang="en-US" sz="2300" dirty="0"/>
          </a:p>
        </p:txBody>
      </p:sp>
      <p:sp>
        <p:nvSpPr>
          <p:cNvPr id="11" name="Text 8"/>
          <p:cNvSpPr/>
          <p:nvPr/>
        </p:nvSpPr>
        <p:spPr>
          <a:xfrm>
            <a:off x="5422583" y="4498896"/>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A company with shares that can be publicly traded, with a larger shareholder base.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13290"/>
            <a:ext cx="11347847" cy="744260"/>
          </a:xfrm>
          <a:prstGeom prst="rect">
            <a:avLst/>
          </a:prstGeom>
          <a:noFill/>
          <a:ln/>
        </p:spPr>
        <p:txBody>
          <a:bodyPr wrap="none" lIns="0" tIns="0" rIns="0" bIns="0" rtlCol="0" anchor="t"/>
          <a:lstStyle/>
          <a:p>
            <a:pPr marL="0" indent="0">
              <a:lnSpc>
                <a:spcPts val="5850"/>
              </a:lnSpc>
              <a:buNone/>
            </a:pPr>
            <a:r>
              <a:rPr lang="en-US" sz="4650" dirty="0">
                <a:solidFill>
                  <a:srgbClr val="020202"/>
                </a:solidFill>
                <a:latin typeface="PT Serif" pitchFamily="34" charset="0"/>
                <a:ea typeface="PT Serif" pitchFamily="34" charset="-122"/>
                <a:cs typeface="PT Serif" pitchFamily="34" charset="-120"/>
              </a:rPr>
              <a:t>Key Features of Private Limited Companies</a:t>
            </a:r>
            <a:endParaRPr lang="en-US" sz="4650" dirty="0"/>
          </a:p>
        </p:txBody>
      </p:sp>
      <p:sp>
        <p:nvSpPr>
          <p:cNvPr id="3" name="Text 1"/>
          <p:cNvSpPr/>
          <p:nvPr/>
        </p:nvSpPr>
        <p:spPr>
          <a:xfrm>
            <a:off x="793790" y="3824526"/>
            <a:ext cx="2977039" cy="372070"/>
          </a:xfrm>
          <a:prstGeom prst="rect">
            <a:avLst/>
          </a:prstGeom>
          <a:noFill/>
          <a:ln/>
        </p:spPr>
        <p:txBody>
          <a:bodyPr wrap="none" lIns="0" tIns="0" rIns="0" bIns="0" rtlCol="0" anchor="t"/>
          <a:lstStyle/>
          <a:p>
            <a:pPr marL="0" indent="0">
              <a:lnSpc>
                <a:spcPts val="2900"/>
              </a:lnSpc>
              <a:buNone/>
            </a:pPr>
            <a:r>
              <a:rPr lang="en-US" sz="2300" dirty="0">
                <a:solidFill>
                  <a:srgbClr val="020202"/>
                </a:solidFill>
                <a:latin typeface="PT Serif" pitchFamily="34" charset="0"/>
                <a:ea typeface="PT Serif" pitchFamily="34" charset="-122"/>
                <a:cs typeface="PT Serif" pitchFamily="34" charset="-120"/>
              </a:rPr>
              <a:t>Ownership</a:t>
            </a:r>
            <a:endParaRPr lang="en-US" sz="2300" dirty="0"/>
          </a:p>
        </p:txBody>
      </p:sp>
      <p:sp>
        <p:nvSpPr>
          <p:cNvPr id="4" name="Text 2"/>
          <p:cNvSpPr/>
          <p:nvPr/>
        </p:nvSpPr>
        <p:spPr>
          <a:xfrm>
            <a:off x="793790" y="4423410"/>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Shares are held by a limited number of private individuals or entities.</a:t>
            </a:r>
            <a:endParaRPr lang="en-US" sz="1750" dirty="0"/>
          </a:p>
        </p:txBody>
      </p:sp>
      <p:sp>
        <p:nvSpPr>
          <p:cNvPr id="5" name="Text 3"/>
          <p:cNvSpPr/>
          <p:nvPr/>
        </p:nvSpPr>
        <p:spPr>
          <a:xfrm>
            <a:off x="5332928" y="3824526"/>
            <a:ext cx="2977039" cy="372070"/>
          </a:xfrm>
          <a:prstGeom prst="rect">
            <a:avLst/>
          </a:prstGeom>
          <a:noFill/>
          <a:ln/>
        </p:spPr>
        <p:txBody>
          <a:bodyPr wrap="none" lIns="0" tIns="0" rIns="0" bIns="0" rtlCol="0" anchor="t"/>
          <a:lstStyle/>
          <a:p>
            <a:pPr marL="0" indent="0">
              <a:lnSpc>
                <a:spcPts val="2900"/>
              </a:lnSpc>
              <a:buNone/>
            </a:pPr>
            <a:r>
              <a:rPr lang="en-US" sz="2300" dirty="0">
                <a:solidFill>
                  <a:srgbClr val="020202"/>
                </a:solidFill>
                <a:latin typeface="PT Serif" pitchFamily="34" charset="0"/>
                <a:ea typeface="PT Serif" pitchFamily="34" charset="-122"/>
                <a:cs typeface="PT Serif" pitchFamily="34" charset="-120"/>
              </a:rPr>
              <a:t>Transferability</a:t>
            </a:r>
            <a:endParaRPr lang="en-US" sz="2300" dirty="0"/>
          </a:p>
        </p:txBody>
      </p:sp>
      <p:sp>
        <p:nvSpPr>
          <p:cNvPr id="6" name="Text 4"/>
          <p:cNvSpPr/>
          <p:nvPr/>
        </p:nvSpPr>
        <p:spPr>
          <a:xfrm>
            <a:off x="5332928" y="4423410"/>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Shares are not freely transferable, usually requiring consent from other shareholders.</a:t>
            </a:r>
            <a:endParaRPr lang="en-US" sz="1750" dirty="0"/>
          </a:p>
        </p:txBody>
      </p:sp>
      <p:sp>
        <p:nvSpPr>
          <p:cNvPr id="7" name="Text 5"/>
          <p:cNvSpPr/>
          <p:nvPr/>
        </p:nvSpPr>
        <p:spPr>
          <a:xfrm>
            <a:off x="9872067" y="3824526"/>
            <a:ext cx="2977039" cy="372070"/>
          </a:xfrm>
          <a:prstGeom prst="rect">
            <a:avLst/>
          </a:prstGeom>
          <a:noFill/>
          <a:ln/>
        </p:spPr>
        <p:txBody>
          <a:bodyPr wrap="none" lIns="0" tIns="0" rIns="0" bIns="0" rtlCol="0" anchor="t"/>
          <a:lstStyle/>
          <a:p>
            <a:pPr marL="0" indent="0">
              <a:lnSpc>
                <a:spcPts val="2900"/>
              </a:lnSpc>
              <a:buNone/>
            </a:pPr>
            <a:r>
              <a:rPr lang="en-US" sz="2300" dirty="0">
                <a:solidFill>
                  <a:srgbClr val="020202"/>
                </a:solidFill>
                <a:latin typeface="PT Serif" pitchFamily="34" charset="0"/>
                <a:ea typeface="PT Serif" pitchFamily="34" charset="-122"/>
                <a:cs typeface="PT Serif" pitchFamily="34" charset="-120"/>
              </a:rPr>
              <a:t>Regulation</a:t>
            </a:r>
            <a:endParaRPr lang="en-US" sz="2300" dirty="0"/>
          </a:p>
        </p:txBody>
      </p:sp>
      <p:sp>
        <p:nvSpPr>
          <p:cNvPr id="8" name="Text 6"/>
          <p:cNvSpPr/>
          <p:nvPr/>
        </p:nvSpPr>
        <p:spPr>
          <a:xfrm>
            <a:off x="9872067" y="4423410"/>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Less stringent regulatory requirements compared to public limited companies.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719"/>
          </a:xfrm>
          <a:prstGeom prst="rect">
            <a:avLst/>
          </a:prstGeom>
        </p:spPr>
      </p:pic>
      <p:sp>
        <p:nvSpPr>
          <p:cNvPr id="3" name="Text 0"/>
          <p:cNvSpPr/>
          <p:nvPr/>
        </p:nvSpPr>
        <p:spPr>
          <a:xfrm>
            <a:off x="793790" y="623768"/>
            <a:ext cx="7556421" cy="1488519"/>
          </a:xfrm>
          <a:prstGeom prst="rect">
            <a:avLst/>
          </a:prstGeom>
          <a:noFill/>
          <a:ln/>
        </p:spPr>
        <p:txBody>
          <a:bodyPr wrap="square" lIns="0" tIns="0" rIns="0" bIns="0" rtlCol="0" anchor="t"/>
          <a:lstStyle/>
          <a:p>
            <a:pPr marL="0" indent="0">
              <a:lnSpc>
                <a:spcPts val="5850"/>
              </a:lnSpc>
              <a:buNone/>
            </a:pPr>
            <a:r>
              <a:rPr lang="en-US" sz="4650" dirty="0">
                <a:solidFill>
                  <a:srgbClr val="020202"/>
                </a:solidFill>
                <a:latin typeface="PT Serif" pitchFamily="34" charset="0"/>
                <a:ea typeface="PT Serif" pitchFamily="34" charset="-122"/>
                <a:cs typeface="PT Serif" pitchFamily="34" charset="-120"/>
              </a:rPr>
              <a:t>Key Features of Limited Companies</a:t>
            </a:r>
            <a:endParaRPr lang="en-US" sz="4650" dirty="0"/>
          </a:p>
        </p:txBody>
      </p:sp>
      <p:sp>
        <p:nvSpPr>
          <p:cNvPr id="4" name="Shape 1"/>
          <p:cNvSpPr/>
          <p:nvPr/>
        </p:nvSpPr>
        <p:spPr>
          <a:xfrm>
            <a:off x="1118711" y="2452449"/>
            <a:ext cx="30480" cy="5153501"/>
          </a:xfrm>
          <a:prstGeom prst="roundRect">
            <a:avLst>
              <a:gd name="adj" fmla="val 111628"/>
            </a:avLst>
          </a:prstGeom>
          <a:solidFill>
            <a:srgbClr val="D8D4D4"/>
          </a:solidFill>
          <a:ln/>
        </p:spPr>
      </p:sp>
      <p:sp>
        <p:nvSpPr>
          <p:cNvPr id="5" name="Shape 2"/>
          <p:cNvSpPr/>
          <p:nvPr/>
        </p:nvSpPr>
        <p:spPr>
          <a:xfrm>
            <a:off x="1358622" y="2947511"/>
            <a:ext cx="793790" cy="30480"/>
          </a:xfrm>
          <a:prstGeom prst="roundRect">
            <a:avLst>
              <a:gd name="adj" fmla="val 111628"/>
            </a:avLst>
          </a:prstGeom>
          <a:solidFill>
            <a:srgbClr val="D8D4D4"/>
          </a:solidFill>
          <a:ln/>
        </p:spPr>
      </p:sp>
      <p:sp>
        <p:nvSpPr>
          <p:cNvPr id="6" name="Shape 3"/>
          <p:cNvSpPr/>
          <p:nvPr/>
        </p:nvSpPr>
        <p:spPr>
          <a:xfrm>
            <a:off x="878800" y="2707600"/>
            <a:ext cx="510302" cy="510302"/>
          </a:xfrm>
          <a:prstGeom prst="roundRect">
            <a:avLst>
              <a:gd name="adj" fmla="val 6667"/>
            </a:avLst>
          </a:prstGeom>
          <a:solidFill>
            <a:srgbClr val="F2EEEE"/>
          </a:solidFill>
          <a:ln/>
        </p:spPr>
      </p:sp>
      <p:sp>
        <p:nvSpPr>
          <p:cNvPr id="7" name="Text 4"/>
          <p:cNvSpPr/>
          <p:nvPr/>
        </p:nvSpPr>
        <p:spPr>
          <a:xfrm>
            <a:off x="1038701" y="2784038"/>
            <a:ext cx="190381" cy="357307"/>
          </a:xfrm>
          <a:prstGeom prst="rect">
            <a:avLst/>
          </a:prstGeom>
          <a:noFill/>
          <a:ln/>
        </p:spPr>
        <p:txBody>
          <a:bodyPr wrap="none" lIns="0" tIns="0" rIns="0" bIns="0" rtlCol="0" anchor="t"/>
          <a:lstStyle/>
          <a:p>
            <a:pPr marL="0" indent="0" algn="ctr">
              <a:lnSpc>
                <a:spcPts val="2800"/>
              </a:lnSpc>
              <a:buNone/>
            </a:pPr>
            <a:r>
              <a:rPr lang="en-US" sz="2800" dirty="0">
                <a:solidFill>
                  <a:srgbClr val="383838"/>
                </a:solidFill>
                <a:latin typeface="PT Serif" pitchFamily="34" charset="0"/>
                <a:ea typeface="PT Serif" pitchFamily="34" charset="-122"/>
                <a:cs typeface="PT Serif" pitchFamily="34" charset="-120"/>
              </a:rPr>
              <a:t>1</a:t>
            </a:r>
            <a:endParaRPr lang="en-US" sz="2800" dirty="0"/>
          </a:p>
        </p:txBody>
      </p:sp>
      <p:sp>
        <p:nvSpPr>
          <p:cNvPr id="8" name="Text 5"/>
          <p:cNvSpPr/>
          <p:nvPr/>
        </p:nvSpPr>
        <p:spPr>
          <a:xfrm>
            <a:off x="2381488" y="2679263"/>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Public Shares</a:t>
            </a:r>
            <a:endParaRPr lang="en-US" sz="2300" dirty="0"/>
          </a:p>
        </p:txBody>
      </p:sp>
      <p:sp>
        <p:nvSpPr>
          <p:cNvPr id="9" name="Text 6"/>
          <p:cNvSpPr/>
          <p:nvPr/>
        </p:nvSpPr>
        <p:spPr>
          <a:xfrm>
            <a:off x="2381488" y="3187422"/>
            <a:ext cx="5968722"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Shares can be publicly traded on a stock exchange.</a:t>
            </a:r>
            <a:endParaRPr lang="en-US" sz="1750" dirty="0"/>
          </a:p>
        </p:txBody>
      </p:sp>
      <p:sp>
        <p:nvSpPr>
          <p:cNvPr id="10" name="Shape 7"/>
          <p:cNvSpPr/>
          <p:nvPr/>
        </p:nvSpPr>
        <p:spPr>
          <a:xfrm>
            <a:off x="1358622" y="4499015"/>
            <a:ext cx="793790" cy="30480"/>
          </a:xfrm>
          <a:prstGeom prst="roundRect">
            <a:avLst>
              <a:gd name="adj" fmla="val 111628"/>
            </a:avLst>
          </a:prstGeom>
          <a:solidFill>
            <a:srgbClr val="D8D4D4"/>
          </a:solidFill>
          <a:ln/>
        </p:spPr>
      </p:sp>
      <p:sp>
        <p:nvSpPr>
          <p:cNvPr id="11" name="Shape 8"/>
          <p:cNvSpPr/>
          <p:nvPr/>
        </p:nvSpPr>
        <p:spPr>
          <a:xfrm>
            <a:off x="878800" y="4259104"/>
            <a:ext cx="510302" cy="510302"/>
          </a:xfrm>
          <a:prstGeom prst="roundRect">
            <a:avLst>
              <a:gd name="adj" fmla="val 6667"/>
            </a:avLst>
          </a:prstGeom>
          <a:solidFill>
            <a:srgbClr val="F2EEEE"/>
          </a:solidFill>
          <a:ln/>
        </p:spPr>
      </p:sp>
      <p:sp>
        <p:nvSpPr>
          <p:cNvPr id="12" name="Text 9"/>
          <p:cNvSpPr/>
          <p:nvPr/>
        </p:nvSpPr>
        <p:spPr>
          <a:xfrm>
            <a:off x="1038701" y="4335542"/>
            <a:ext cx="190381" cy="357307"/>
          </a:xfrm>
          <a:prstGeom prst="rect">
            <a:avLst/>
          </a:prstGeom>
          <a:noFill/>
          <a:ln/>
        </p:spPr>
        <p:txBody>
          <a:bodyPr wrap="none" lIns="0" tIns="0" rIns="0" bIns="0" rtlCol="0" anchor="t"/>
          <a:lstStyle/>
          <a:p>
            <a:pPr marL="0" indent="0" algn="ctr">
              <a:lnSpc>
                <a:spcPts val="2800"/>
              </a:lnSpc>
              <a:buNone/>
            </a:pPr>
            <a:r>
              <a:rPr lang="en-US" sz="2800" dirty="0">
                <a:solidFill>
                  <a:srgbClr val="383838"/>
                </a:solidFill>
                <a:latin typeface="PT Serif" pitchFamily="34" charset="0"/>
                <a:ea typeface="PT Serif" pitchFamily="34" charset="-122"/>
                <a:cs typeface="PT Serif" pitchFamily="34" charset="-120"/>
              </a:rPr>
              <a:t>2</a:t>
            </a:r>
            <a:endParaRPr lang="en-US" sz="2800" dirty="0"/>
          </a:p>
        </p:txBody>
      </p:sp>
      <p:sp>
        <p:nvSpPr>
          <p:cNvPr id="13" name="Text 10"/>
          <p:cNvSpPr/>
          <p:nvPr/>
        </p:nvSpPr>
        <p:spPr>
          <a:xfrm>
            <a:off x="2381488" y="4230767"/>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Regulations</a:t>
            </a:r>
            <a:endParaRPr lang="en-US" sz="2300" dirty="0"/>
          </a:p>
        </p:txBody>
      </p:sp>
      <p:sp>
        <p:nvSpPr>
          <p:cNvPr id="14" name="Text 11"/>
          <p:cNvSpPr/>
          <p:nvPr/>
        </p:nvSpPr>
        <p:spPr>
          <a:xfrm>
            <a:off x="2381488" y="4738926"/>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Stricter regulatory requirements, including annual filings and audits.</a:t>
            </a:r>
            <a:endParaRPr lang="en-US" sz="1750" dirty="0"/>
          </a:p>
        </p:txBody>
      </p:sp>
      <p:sp>
        <p:nvSpPr>
          <p:cNvPr id="15" name="Shape 12"/>
          <p:cNvSpPr/>
          <p:nvPr/>
        </p:nvSpPr>
        <p:spPr>
          <a:xfrm>
            <a:off x="1358622" y="6413421"/>
            <a:ext cx="793790" cy="30480"/>
          </a:xfrm>
          <a:prstGeom prst="roundRect">
            <a:avLst>
              <a:gd name="adj" fmla="val 111628"/>
            </a:avLst>
          </a:prstGeom>
          <a:solidFill>
            <a:srgbClr val="D8D4D4"/>
          </a:solidFill>
          <a:ln/>
        </p:spPr>
      </p:sp>
      <p:sp>
        <p:nvSpPr>
          <p:cNvPr id="16" name="Shape 13"/>
          <p:cNvSpPr/>
          <p:nvPr/>
        </p:nvSpPr>
        <p:spPr>
          <a:xfrm>
            <a:off x="878800" y="6173510"/>
            <a:ext cx="510302" cy="510302"/>
          </a:xfrm>
          <a:prstGeom prst="roundRect">
            <a:avLst>
              <a:gd name="adj" fmla="val 6667"/>
            </a:avLst>
          </a:prstGeom>
          <a:solidFill>
            <a:srgbClr val="F2EEEE"/>
          </a:solidFill>
          <a:ln/>
        </p:spPr>
      </p:sp>
      <p:sp>
        <p:nvSpPr>
          <p:cNvPr id="17" name="Text 14"/>
          <p:cNvSpPr/>
          <p:nvPr/>
        </p:nvSpPr>
        <p:spPr>
          <a:xfrm>
            <a:off x="1038701" y="6249948"/>
            <a:ext cx="190381" cy="357307"/>
          </a:xfrm>
          <a:prstGeom prst="rect">
            <a:avLst/>
          </a:prstGeom>
          <a:noFill/>
          <a:ln/>
        </p:spPr>
        <p:txBody>
          <a:bodyPr wrap="none" lIns="0" tIns="0" rIns="0" bIns="0" rtlCol="0" anchor="t"/>
          <a:lstStyle/>
          <a:p>
            <a:pPr marL="0" indent="0" algn="ctr">
              <a:lnSpc>
                <a:spcPts val="2800"/>
              </a:lnSpc>
              <a:buNone/>
            </a:pPr>
            <a:r>
              <a:rPr lang="en-US" sz="2800" dirty="0">
                <a:solidFill>
                  <a:srgbClr val="383838"/>
                </a:solidFill>
                <a:latin typeface="PT Serif" pitchFamily="34" charset="0"/>
                <a:ea typeface="PT Serif" pitchFamily="34" charset="-122"/>
                <a:cs typeface="PT Serif" pitchFamily="34" charset="-120"/>
              </a:rPr>
              <a:t>3</a:t>
            </a:r>
            <a:endParaRPr lang="en-US" sz="2800" dirty="0"/>
          </a:p>
        </p:txBody>
      </p:sp>
      <p:sp>
        <p:nvSpPr>
          <p:cNvPr id="18" name="Text 15"/>
          <p:cNvSpPr/>
          <p:nvPr/>
        </p:nvSpPr>
        <p:spPr>
          <a:xfrm>
            <a:off x="2381488" y="6145173"/>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Transparency</a:t>
            </a:r>
            <a:endParaRPr lang="en-US" sz="2300" dirty="0"/>
          </a:p>
        </p:txBody>
      </p:sp>
      <p:sp>
        <p:nvSpPr>
          <p:cNvPr id="19" name="Text 16"/>
          <p:cNvSpPr/>
          <p:nvPr/>
        </p:nvSpPr>
        <p:spPr>
          <a:xfrm>
            <a:off x="2381488" y="6653332"/>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Higher level of financial and operational transparency for shareholders and the public.</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55107"/>
            <a:ext cx="7556421" cy="1488519"/>
          </a:xfrm>
          <a:prstGeom prst="rect">
            <a:avLst/>
          </a:prstGeom>
          <a:noFill/>
          <a:ln/>
        </p:spPr>
        <p:txBody>
          <a:bodyPr wrap="square" lIns="0" tIns="0" rIns="0" bIns="0" rtlCol="0" anchor="t"/>
          <a:lstStyle/>
          <a:p>
            <a:pPr marL="0" indent="0">
              <a:lnSpc>
                <a:spcPts val="5850"/>
              </a:lnSpc>
              <a:buNone/>
            </a:pPr>
            <a:r>
              <a:rPr lang="en-US" sz="4650" dirty="0">
                <a:solidFill>
                  <a:srgbClr val="020202"/>
                </a:solidFill>
                <a:latin typeface="PT Serif" pitchFamily="34" charset="0"/>
                <a:ea typeface="PT Serif" pitchFamily="34" charset="-122"/>
                <a:cs typeface="PT Serif" pitchFamily="34" charset="-120"/>
              </a:rPr>
              <a:t>Advantages of Private Limited Companies</a:t>
            </a:r>
            <a:endParaRPr lang="en-US" sz="4650" dirty="0"/>
          </a:p>
        </p:txBody>
      </p:sp>
      <p:sp>
        <p:nvSpPr>
          <p:cNvPr id="4" name="Shape 1"/>
          <p:cNvSpPr/>
          <p:nvPr/>
        </p:nvSpPr>
        <p:spPr>
          <a:xfrm>
            <a:off x="793790" y="2683788"/>
            <a:ext cx="3664863" cy="2413397"/>
          </a:xfrm>
          <a:prstGeom prst="roundRect">
            <a:avLst>
              <a:gd name="adj" fmla="val 1410"/>
            </a:avLst>
          </a:prstGeom>
          <a:solidFill>
            <a:srgbClr val="F2EEEE"/>
          </a:solidFill>
          <a:ln/>
        </p:spPr>
      </p:sp>
      <p:sp>
        <p:nvSpPr>
          <p:cNvPr id="5" name="Text 2"/>
          <p:cNvSpPr/>
          <p:nvPr/>
        </p:nvSpPr>
        <p:spPr>
          <a:xfrm>
            <a:off x="1020604" y="2910602"/>
            <a:ext cx="2977039" cy="372070"/>
          </a:xfrm>
          <a:prstGeom prst="rect">
            <a:avLst/>
          </a:prstGeom>
          <a:noFill/>
          <a:ln/>
        </p:spPr>
        <p:txBody>
          <a:bodyPr wrap="none" lIns="0" tIns="0" rIns="0" bIns="0" rtlCol="0" anchor="t"/>
          <a:lstStyle/>
          <a:p>
            <a:pPr marL="0" indent="0">
              <a:lnSpc>
                <a:spcPts val="2900"/>
              </a:lnSpc>
              <a:buNone/>
            </a:pPr>
            <a:r>
              <a:rPr lang="en-US" sz="2300" dirty="0">
                <a:solidFill>
                  <a:srgbClr val="383838"/>
                </a:solidFill>
                <a:latin typeface="PT Serif" pitchFamily="34" charset="0"/>
                <a:ea typeface="PT Serif" pitchFamily="34" charset="-122"/>
                <a:cs typeface="PT Serif" pitchFamily="34" charset="-120"/>
              </a:rPr>
              <a:t>Flexible Management</a:t>
            </a:r>
            <a:endParaRPr lang="en-US" sz="2300" dirty="0"/>
          </a:p>
        </p:txBody>
      </p:sp>
      <p:sp>
        <p:nvSpPr>
          <p:cNvPr id="6" name="Text 3"/>
          <p:cNvSpPr/>
          <p:nvPr/>
        </p:nvSpPr>
        <p:spPr>
          <a:xfrm>
            <a:off x="1020604" y="3418761"/>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Private limited companies have greater flexibility in decision-making and management.</a:t>
            </a:r>
            <a:endParaRPr lang="en-US" sz="1750" dirty="0"/>
          </a:p>
        </p:txBody>
      </p:sp>
      <p:sp>
        <p:nvSpPr>
          <p:cNvPr id="7" name="Shape 4"/>
          <p:cNvSpPr/>
          <p:nvPr/>
        </p:nvSpPr>
        <p:spPr>
          <a:xfrm>
            <a:off x="4685467" y="2683788"/>
            <a:ext cx="3664863" cy="2413397"/>
          </a:xfrm>
          <a:prstGeom prst="roundRect">
            <a:avLst>
              <a:gd name="adj" fmla="val 1410"/>
            </a:avLst>
          </a:prstGeom>
          <a:solidFill>
            <a:srgbClr val="F2EEEE"/>
          </a:solidFill>
          <a:ln/>
        </p:spPr>
      </p:sp>
      <p:sp>
        <p:nvSpPr>
          <p:cNvPr id="8" name="Text 5"/>
          <p:cNvSpPr/>
          <p:nvPr/>
        </p:nvSpPr>
        <p:spPr>
          <a:xfrm>
            <a:off x="4912281" y="2910602"/>
            <a:ext cx="2977039" cy="372070"/>
          </a:xfrm>
          <a:prstGeom prst="rect">
            <a:avLst/>
          </a:prstGeom>
          <a:noFill/>
          <a:ln/>
        </p:spPr>
        <p:txBody>
          <a:bodyPr wrap="none" lIns="0" tIns="0" rIns="0" bIns="0" rtlCol="0" anchor="t"/>
          <a:lstStyle/>
          <a:p>
            <a:pPr marL="0" indent="0">
              <a:lnSpc>
                <a:spcPts val="2900"/>
              </a:lnSpc>
              <a:buNone/>
            </a:pPr>
            <a:r>
              <a:rPr lang="en-US" sz="2300" dirty="0">
                <a:solidFill>
                  <a:srgbClr val="383838"/>
                </a:solidFill>
                <a:latin typeface="PT Serif" pitchFamily="34" charset="0"/>
                <a:ea typeface="PT Serif" pitchFamily="34" charset="-122"/>
                <a:cs typeface="PT Serif" pitchFamily="34" charset="-120"/>
              </a:rPr>
              <a:t>Confidentiality</a:t>
            </a:r>
            <a:endParaRPr lang="en-US" sz="2300" dirty="0"/>
          </a:p>
        </p:txBody>
      </p:sp>
      <p:sp>
        <p:nvSpPr>
          <p:cNvPr id="9" name="Text 6"/>
          <p:cNvSpPr/>
          <p:nvPr/>
        </p:nvSpPr>
        <p:spPr>
          <a:xfrm>
            <a:off x="4912281" y="3418761"/>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Private limited companies enjoy more confidentiality compared to public companies.</a:t>
            </a:r>
            <a:endParaRPr lang="en-US" sz="1750" dirty="0"/>
          </a:p>
        </p:txBody>
      </p:sp>
      <p:sp>
        <p:nvSpPr>
          <p:cNvPr id="10" name="Shape 7"/>
          <p:cNvSpPr/>
          <p:nvPr/>
        </p:nvSpPr>
        <p:spPr>
          <a:xfrm>
            <a:off x="793790" y="5323999"/>
            <a:ext cx="3664863" cy="2050494"/>
          </a:xfrm>
          <a:prstGeom prst="roundRect">
            <a:avLst>
              <a:gd name="adj" fmla="val 1659"/>
            </a:avLst>
          </a:prstGeom>
          <a:solidFill>
            <a:srgbClr val="F2EEEE"/>
          </a:solidFill>
          <a:ln/>
        </p:spPr>
      </p:sp>
      <p:sp>
        <p:nvSpPr>
          <p:cNvPr id="11" name="Text 8"/>
          <p:cNvSpPr/>
          <p:nvPr/>
        </p:nvSpPr>
        <p:spPr>
          <a:xfrm>
            <a:off x="1020604" y="5550813"/>
            <a:ext cx="2977039" cy="372070"/>
          </a:xfrm>
          <a:prstGeom prst="rect">
            <a:avLst/>
          </a:prstGeom>
          <a:noFill/>
          <a:ln/>
        </p:spPr>
        <p:txBody>
          <a:bodyPr wrap="none" lIns="0" tIns="0" rIns="0" bIns="0" rtlCol="0" anchor="t"/>
          <a:lstStyle/>
          <a:p>
            <a:pPr marL="0" indent="0">
              <a:lnSpc>
                <a:spcPts val="2900"/>
              </a:lnSpc>
              <a:buNone/>
            </a:pPr>
            <a:r>
              <a:rPr lang="en-US" sz="2300" dirty="0">
                <a:solidFill>
                  <a:srgbClr val="383838"/>
                </a:solidFill>
                <a:latin typeface="PT Serif" pitchFamily="34" charset="0"/>
                <a:ea typeface="PT Serif" pitchFamily="34" charset="-122"/>
                <a:cs typeface="PT Serif" pitchFamily="34" charset="-120"/>
              </a:rPr>
              <a:t>Tax Benefits</a:t>
            </a:r>
            <a:endParaRPr lang="en-US" sz="2300" dirty="0"/>
          </a:p>
        </p:txBody>
      </p:sp>
      <p:sp>
        <p:nvSpPr>
          <p:cNvPr id="12" name="Text 9"/>
          <p:cNvSpPr/>
          <p:nvPr/>
        </p:nvSpPr>
        <p:spPr>
          <a:xfrm>
            <a:off x="1020604" y="6058972"/>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Private limited companies may be eligible for certain tax advantages.</a:t>
            </a:r>
            <a:endParaRPr lang="en-US" sz="1750" dirty="0"/>
          </a:p>
        </p:txBody>
      </p:sp>
      <p:sp>
        <p:nvSpPr>
          <p:cNvPr id="13" name="Shape 10"/>
          <p:cNvSpPr/>
          <p:nvPr/>
        </p:nvSpPr>
        <p:spPr>
          <a:xfrm>
            <a:off x="4685467" y="5323999"/>
            <a:ext cx="3664863" cy="2050494"/>
          </a:xfrm>
          <a:prstGeom prst="roundRect">
            <a:avLst>
              <a:gd name="adj" fmla="val 1659"/>
            </a:avLst>
          </a:prstGeom>
          <a:solidFill>
            <a:srgbClr val="F2EEEE"/>
          </a:solidFill>
          <a:ln/>
        </p:spPr>
      </p:sp>
      <p:sp>
        <p:nvSpPr>
          <p:cNvPr id="14" name="Text 11"/>
          <p:cNvSpPr/>
          <p:nvPr/>
        </p:nvSpPr>
        <p:spPr>
          <a:xfrm>
            <a:off x="4912281" y="5550813"/>
            <a:ext cx="2977039" cy="372070"/>
          </a:xfrm>
          <a:prstGeom prst="rect">
            <a:avLst/>
          </a:prstGeom>
          <a:noFill/>
          <a:ln/>
        </p:spPr>
        <p:txBody>
          <a:bodyPr wrap="none" lIns="0" tIns="0" rIns="0" bIns="0" rtlCol="0" anchor="t"/>
          <a:lstStyle/>
          <a:p>
            <a:pPr marL="0" indent="0">
              <a:lnSpc>
                <a:spcPts val="2900"/>
              </a:lnSpc>
              <a:buNone/>
            </a:pPr>
            <a:r>
              <a:rPr lang="en-US" sz="2300" dirty="0">
                <a:solidFill>
                  <a:srgbClr val="383838"/>
                </a:solidFill>
                <a:latin typeface="PT Serif" pitchFamily="34" charset="0"/>
                <a:ea typeface="PT Serif" pitchFamily="34" charset="-122"/>
                <a:cs typeface="PT Serif" pitchFamily="34" charset="-120"/>
              </a:rPr>
              <a:t>Easier Funding</a:t>
            </a:r>
            <a:endParaRPr lang="en-US" sz="2300" dirty="0"/>
          </a:p>
        </p:txBody>
      </p:sp>
      <p:sp>
        <p:nvSpPr>
          <p:cNvPr id="15" name="Text 12"/>
          <p:cNvSpPr/>
          <p:nvPr/>
        </p:nvSpPr>
        <p:spPr>
          <a:xfrm>
            <a:off x="4912281" y="6058972"/>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Private limited companies can more easily obtain funding from private investors.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chemeClr val="bg1"/>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613428"/>
            <a:ext cx="9041011" cy="744260"/>
          </a:xfrm>
          <a:prstGeom prst="rect">
            <a:avLst/>
          </a:prstGeom>
          <a:noFill/>
          <a:ln/>
        </p:spPr>
        <p:txBody>
          <a:bodyPr wrap="none" lIns="0" tIns="0" rIns="0" bIns="0" rtlCol="0" anchor="t"/>
          <a:lstStyle/>
          <a:p>
            <a:pPr marL="0" indent="0">
              <a:lnSpc>
                <a:spcPts val="5850"/>
              </a:lnSpc>
              <a:buNone/>
            </a:pPr>
            <a:r>
              <a:rPr lang="en-US" sz="4650" dirty="0">
                <a:solidFill>
                  <a:srgbClr val="020202"/>
                </a:solidFill>
                <a:latin typeface="PT Serif" pitchFamily="34" charset="0"/>
                <a:ea typeface="PT Serif" pitchFamily="34" charset="-122"/>
                <a:cs typeface="PT Serif" pitchFamily="34" charset="-120"/>
              </a:rPr>
              <a:t>Advantages of Limited Companies</a:t>
            </a:r>
            <a:endParaRPr lang="en-US" sz="4650" dirty="0"/>
          </a:p>
        </p:txBody>
      </p:sp>
      <p:pic>
        <p:nvPicPr>
          <p:cNvPr id="4" name="Image 1" descr="preencoded.png"/>
          <p:cNvPicPr>
            <a:picLocks noChangeAspect="1"/>
          </p:cNvPicPr>
          <p:nvPr/>
        </p:nvPicPr>
        <p:blipFill>
          <a:blip r:embed="rId4"/>
          <a:stretch>
            <a:fillRect/>
          </a:stretch>
        </p:blipFill>
        <p:spPr>
          <a:xfrm>
            <a:off x="793790" y="4697849"/>
            <a:ext cx="566976" cy="566976"/>
          </a:xfrm>
          <a:prstGeom prst="rect">
            <a:avLst/>
          </a:prstGeom>
        </p:spPr>
      </p:pic>
      <p:sp>
        <p:nvSpPr>
          <p:cNvPr id="5" name="Text 1"/>
          <p:cNvSpPr/>
          <p:nvPr/>
        </p:nvSpPr>
        <p:spPr>
          <a:xfrm>
            <a:off x="793790" y="549163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Scalability</a:t>
            </a:r>
            <a:endParaRPr lang="en-US" sz="2300" dirty="0"/>
          </a:p>
        </p:txBody>
      </p:sp>
      <p:sp>
        <p:nvSpPr>
          <p:cNvPr id="6" name="Text 2"/>
          <p:cNvSpPr/>
          <p:nvPr/>
        </p:nvSpPr>
        <p:spPr>
          <a:xfrm>
            <a:off x="793790" y="5999798"/>
            <a:ext cx="3005495" cy="1088708"/>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Limited companies have better access to public capital markets for growth.</a:t>
            </a:r>
            <a:endParaRPr lang="en-US" sz="1750" dirty="0"/>
          </a:p>
        </p:txBody>
      </p:sp>
      <p:pic>
        <p:nvPicPr>
          <p:cNvPr id="7" name="Image 2" descr="preencoded.png"/>
          <p:cNvPicPr>
            <a:picLocks noChangeAspect="1"/>
          </p:cNvPicPr>
          <p:nvPr/>
        </p:nvPicPr>
        <p:blipFill>
          <a:blip r:embed="rId5"/>
          <a:stretch>
            <a:fillRect/>
          </a:stretch>
        </p:blipFill>
        <p:spPr>
          <a:xfrm>
            <a:off x="4139446" y="4697849"/>
            <a:ext cx="566976" cy="566976"/>
          </a:xfrm>
          <a:prstGeom prst="rect">
            <a:avLst/>
          </a:prstGeom>
        </p:spPr>
      </p:pic>
      <p:sp>
        <p:nvSpPr>
          <p:cNvPr id="8" name="Text 3"/>
          <p:cNvSpPr/>
          <p:nvPr/>
        </p:nvSpPr>
        <p:spPr>
          <a:xfrm>
            <a:off x="4139446" y="549163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Prestige</a:t>
            </a:r>
            <a:endParaRPr lang="en-US" sz="2300" dirty="0"/>
          </a:p>
        </p:txBody>
      </p:sp>
      <p:sp>
        <p:nvSpPr>
          <p:cNvPr id="9" name="Text 4"/>
          <p:cNvSpPr/>
          <p:nvPr/>
        </p:nvSpPr>
        <p:spPr>
          <a:xfrm>
            <a:off x="4139446" y="5999798"/>
            <a:ext cx="3005614" cy="1451610"/>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Being a public limited company can enhance a company's reputation and credibility.</a:t>
            </a:r>
            <a:endParaRPr lang="en-US" sz="1750" dirty="0"/>
          </a:p>
        </p:txBody>
      </p:sp>
      <p:pic>
        <p:nvPicPr>
          <p:cNvPr id="10" name="Image 3" descr="preencoded.png"/>
          <p:cNvPicPr>
            <a:picLocks noChangeAspect="1"/>
          </p:cNvPicPr>
          <p:nvPr/>
        </p:nvPicPr>
        <p:blipFill>
          <a:blip r:embed="rId6"/>
          <a:stretch>
            <a:fillRect/>
          </a:stretch>
        </p:blipFill>
        <p:spPr>
          <a:xfrm>
            <a:off x="7485221" y="4697849"/>
            <a:ext cx="566976" cy="566976"/>
          </a:xfrm>
          <a:prstGeom prst="rect">
            <a:avLst/>
          </a:prstGeom>
        </p:spPr>
      </p:pic>
      <p:sp>
        <p:nvSpPr>
          <p:cNvPr id="11" name="Text 5"/>
          <p:cNvSpPr/>
          <p:nvPr/>
        </p:nvSpPr>
        <p:spPr>
          <a:xfrm>
            <a:off x="7485221" y="549163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Liquidity</a:t>
            </a:r>
            <a:endParaRPr lang="en-US" sz="2300" dirty="0"/>
          </a:p>
        </p:txBody>
      </p:sp>
      <p:sp>
        <p:nvSpPr>
          <p:cNvPr id="12" name="Text 6"/>
          <p:cNvSpPr/>
          <p:nvPr/>
        </p:nvSpPr>
        <p:spPr>
          <a:xfrm>
            <a:off x="7485221" y="5999798"/>
            <a:ext cx="3005614" cy="1088708"/>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Shareholders of limited companies can more easily buy and sell their shares.</a:t>
            </a:r>
            <a:endParaRPr lang="en-US" sz="1750" dirty="0"/>
          </a:p>
        </p:txBody>
      </p:sp>
      <p:pic>
        <p:nvPicPr>
          <p:cNvPr id="13" name="Image 4" descr="preencoded.png"/>
          <p:cNvPicPr>
            <a:picLocks noChangeAspect="1"/>
          </p:cNvPicPr>
          <p:nvPr/>
        </p:nvPicPr>
        <p:blipFill>
          <a:blip r:embed="rId7"/>
          <a:stretch>
            <a:fillRect/>
          </a:stretch>
        </p:blipFill>
        <p:spPr>
          <a:xfrm>
            <a:off x="10830997" y="4697849"/>
            <a:ext cx="566976" cy="566976"/>
          </a:xfrm>
          <a:prstGeom prst="rect">
            <a:avLst/>
          </a:prstGeom>
        </p:spPr>
      </p:pic>
      <p:sp>
        <p:nvSpPr>
          <p:cNvPr id="14" name="Text 7"/>
          <p:cNvSpPr/>
          <p:nvPr/>
        </p:nvSpPr>
        <p:spPr>
          <a:xfrm>
            <a:off x="10830997" y="549163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Regulation</a:t>
            </a:r>
            <a:endParaRPr lang="en-US" sz="2300" dirty="0"/>
          </a:p>
        </p:txBody>
      </p:sp>
      <p:sp>
        <p:nvSpPr>
          <p:cNvPr id="15" name="Text 8"/>
          <p:cNvSpPr/>
          <p:nvPr/>
        </p:nvSpPr>
        <p:spPr>
          <a:xfrm>
            <a:off x="10830997" y="5999798"/>
            <a:ext cx="3005614" cy="1451610"/>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Stricter regulations can provide greater investor protection and transparency.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838"/>
          </a:xfrm>
          <a:prstGeom prst="rect">
            <a:avLst/>
          </a:prstGeom>
        </p:spPr>
      </p:pic>
      <p:sp>
        <p:nvSpPr>
          <p:cNvPr id="3" name="Text 0"/>
          <p:cNvSpPr/>
          <p:nvPr/>
        </p:nvSpPr>
        <p:spPr>
          <a:xfrm>
            <a:off x="766882" y="602456"/>
            <a:ext cx="7610237" cy="1437799"/>
          </a:xfrm>
          <a:prstGeom prst="rect">
            <a:avLst/>
          </a:prstGeom>
          <a:noFill/>
          <a:ln/>
        </p:spPr>
        <p:txBody>
          <a:bodyPr wrap="square" lIns="0" tIns="0" rIns="0" bIns="0" rtlCol="0" anchor="t"/>
          <a:lstStyle/>
          <a:p>
            <a:pPr marL="0" indent="0">
              <a:lnSpc>
                <a:spcPts val="5650"/>
              </a:lnSpc>
              <a:buNone/>
            </a:pPr>
            <a:r>
              <a:rPr lang="en-US" sz="4500" dirty="0">
                <a:solidFill>
                  <a:srgbClr val="020202"/>
                </a:solidFill>
                <a:latin typeface="PT Serif" pitchFamily="34" charset="0"/>
                <a:ea typeface="PT Serif" pitchFamily="34" charset="-122"/>
                <a:cs typeface="PT Serif" pitchFamily="34" charset="-120"/>
              </a:rPr>
              <a:t>Choosing the Right Company Structure</a:t>
            </a:r>
            <a:endParaRPr lang="en-US" sz="4500" dirty="0"/>
          </a:p>
        </p:txBody>
      </p:sp>
      <p:pic>
        <p:nvPicPr>
          <p:cNvPr id="4" name="Image 1" descr="preencoded.png"/>
          <p:cNvPicPr>
            <a:picLocks noChangeAspect="1"/>
          </p:cNvPicPr>
          <p:nvPr/>
        </p:nvPicPr>
        <p:blipFill>
          <a:blip r:embed="rId4"/>
          <a:stretch>
            <a:fillRect/>
          </a:stretch>
        </p:blipFill>
        <p:spPr>
          <a:xfrm>
            <a:off x="766882" y="2368868"/>
            <a:ext cx="1095494" cy="1752838"/>
          </a:xfrm>
          <a:prstGeom prst="rect">
            <a:avLst/>
          </a:prstGeom>
        </p:spPr>
      </p:pic>
      <p:sp>
        <p:nvSpPr>
          <p:cNvPr id="5" name="Text 1"/>
          <p:cNvSpPr/>
          <p:nvPr/>
        </p:nvSpPr>
        <p:spPr>
          <a:xfrm>
            <a:off x="2190988" y="2587943"/>
            <a:ext cx="2875836" cy="359331"/>
          </a:xfrm>
          <a:prstGeom prst="rect">
            <a:avLst/>
          </a:prstGeom>
          <a:noFill/>
          <a:ln/>
        </p:spPr>
        <p:txBody>
          <a:bodyPr wrap="none" lIns="0" tIns="0" rIns="0" bIns="0" rtlCol="0" anchor="t"/>
          <a:lstStyle/>
          <a:p>
            <a:pPr marL="0" indent="0" algn="l">
              <a:lnSpc>
                <a:spcPts val="2800"/>
              </a:lnSpc>
              <a:buNone/>
            </a:pPr>
            <a:r>
              <a:rPr lang="en-US" sz="2250" dirty="0">
                <a:solidFill>
                  <a:srgbClr val="383838"/>
                </a:solidFill>
                <a:latin typeface="PT Serif" pitchFamily="34" charset="0"/>
                <a:ea typeface="PT Serif" pitchFamily="34" charset="-122"/>
                <a:cs typeface="PT Serif" pitchFamily="34" charset="-120"/>
              </a:rPr>
              <a:t>Assess Goals</a:t>
            </a:r>
            <a:endParaRPr lang="en-US" sz="2250" dirty="0"/>
          </a:p>
        </p:txBody>
      </p:sp>
      <p:sp>
        <p:nvSpPr>
          <p:cNvPr id="6" name="Text 2"/>
          <p:cNvSpPr/>
          <p:nvPr/>
        </p:nvSpPr>
        <p:spPr>
          <a:xfrm>
            <a:off x="2190988" y="3078718"/>
            <a:ext cx="6186130" cy="701040"/>
          </a:xfrm>
          <a:prstGeom prst="rect">
            <a:avLst/>
          </a:prstGeom>
          <a:noFill/>
          <a:ln/>
        </p:spPr>
        <p:txBody>
          <a:bodyPr wrap="square" lIns="0" tIns="0" rIns="0" bIns="0" rtlCol="0" anchor="t"/>
          <a:lstStyle/>
          <a:p>
            <a:pPr marL="0" indent="0" algn="l">
              <a:lnSpc>
                <a:spcPts val="2750"/>
              </a:lnSpc>
              <a:buNone/>
            </a:pPr>
            <a:r>
              <a:rPr lang="en-US" sz="1700" dirty="0">
                <a:solidFill>
                  <a:srgbClr val="383838"/>
                </a:solidFill>
                <a:latin typeface="DM Sans" pitchFamily="34" charset="0"/>
                <a:ea typeface="DM Sans" pitchFamily="34" charset="-122"/>
                <a:cs typeface="DM Sans" pitchFamily="34" charset="-120"/>
              </a:rPr>
              <a:t>Determine your company's growth plans, capital needs, and ownership structure.</a:t>
            </a:r>
            <a:endParaRPr lang="en-US" sz="1700" dirty="0"/>
          </a:p>
        </p:txBody>
      </p:sp>
      <p:pic>
        <p:nvPicPr>
          <p:cNvPr id="7" name="Image 2" descr="preencoded.png"/>
          <p:cNvPicPr>
            <a:picLocks noChangeAspect="1"/>
          </p:cNvPicPr>
          <p:nvPr/>
        </p:nvPicPr>
        <p:blipFill>
          <a:blip r:embed="rId5"/>
          <a:stretch>
            <a:fillRect/>
          </a:stretch>
        </p:blipFill>
        <p:spPr>
          <a:xfrm>
            <a:off x="766882" y="4121706"/>
            <a:ext cx="1095494" cy="1752838"/>
          </a:xfrm>
          <a:prstGeom prst="rect">
            <a:avLst/>
          </a:prstGeom>
        </p:spPr>
      </p:pic>
      <p:sp>
        <p:nvSpPr>
          <p:cNvPr id="8" name="Text 3"/>
          <p:cNvSpPr/>
          <p:nvPr/>
        </p:nvSpPr>
        <p:spPr>
          <a:xfrm>
            <a:off x="2190988" y="4340781"/>
            <a:ext cx="2875836" cy="359331"/>
          </a:xfrm>
          <a:prstGeom prst="rect">
            <a:avLst/>
          </a:prstGeom>
          <a:noFill/>
          <a:ln/>
        </p:spPr>
        <p:txBody>
          <a:bodyPr wrap="none" lIns="0" tIns="0" rIns="0" bIns="0" rtlCol="0" anchor="t"/>
          <a:lstStyle/>
          <a:p>
            <a:pPr marL="0" indent="0" algn="l">
              <a:lnSpc>
                <a:spcPts val="2800"/>
              </a:lnSpc>
              <a:buNone/>
            </a:pPr>
            <a:r>
              <a:rPr lang="en-US" sz="2250" dirty="0">
                <a:solidFill>
                  <a:srgbClr val="383838"/>
                </a:solidFill>
                <a:latin typeface="PT Serif" pitchFamily="34" charset="0"/>
                <a:ea typeface="PT Serif" pitchFamily="34" charset="-122"/>
                <a:cs typeface="PT Serif" pitchFamily="34" charset="-120"/>
              </a:rPr>
              <a:t>Consider Regulations</a:t>
            </a:r>
            <a:endParaRPr lang="en-US" sz="2250" dirty="0"/>
          </a:p>
        </p:txBody>
      </p:sp>
      <p:sp>
        <p:nvSpPr>
          <p:cNvPr id="9" name="Text 4"/>
          <p:cNvSpPr/>
          <p:nvPr/>
        </p:nvSpPr>
        <p:spPr>
          <a:xfrm>
            <a:off x="2190988" y="4831556"/>
            <a:ext cx="6186130" cy="701040"/>
          </a:xfrm>
          <a:prstGeom prst="rect">
            <a:avLst/>
          </a:prstGeom>
          <a:noFill/>
          <a:ln/>
        </p:spPr>
        <p:txBody>
          <a:bodyPr wrap="square" lIns="0" tIns="0" rIns="0" bIns="0" rtlCol="0" anchor="t"/>
          <a:lstStyle/>
          <a:p>
            <a:pPr marL="0" indent="0" algn="l">
              <a:lnSpc>
                <a:spcPts val="2750"/>
              </a:lnSpc>
              <a:buNone/>
            </a:pPr>
            <a:r>
              <a:rPr lang="en-US" sz="1700" dirty="0">
                <a:solidFill>
                  <a:srgbClr val="383838"/>
                </a:solidFill>
                <a:latin typeface="DM Sans" pitchFamily="34" charset="0"/>
                <a:ea typeface="DM Sans" pitchFamily="34" charset="-122"/>
                <a:cs typeface="DM Sans" pitchFamily="34" charset="-120"/>
              </a:rPr>
              <a:t>Understand the legal and compliance requirements for each company type.</a:t>
            </a:r>
            <a:endParaRPr lang="en-US" sz="1700" dirty="0"/>
          </a:p>
        </p:txBody>
      </p:sp>
      <p:pic>
        <p:nvPicPr>
          <p:cNvPr id="10" name="Image 3" descr="preencoded.png"/>
          <p:cNvPicPr>
            <a:picLocks noChangeAspect="1"/>
          </p:cNvPicPr>
          <p:nvPr/>
        </p:nvPicPr>
        <p:blipFill>
          <a:blip r:embed="rId6"/>
          <a:stretch>
            <a:fillRect/>
          </a:stretch>
        </p:blipFill>
        <p:spPr>
          <a:xfrm>
            <a:off x="766882" y="5874544"/>
            <a:ext cx="1095494" cy="1752838"/>
          </a:xfrm>
          <a:prstGeom prst="rect">
            <a:avLst/>
          </a:prstGeom>
        </p:spPr>
      </p:pic>
      <p:sp>
        <p:nvSpPr>
          <p:cNvPr id="11" name="Text 5"/>
          <p:cNvSpPr/>
          <p:nvPr/>
        </p:nvSpPr>
        <p:spPr>
          <a:xfrm>
            <a:off x="2190988" y="6093619"/>
            <a:ext cx="2875836" cy="359331"/>
          </a:xfrm>
          <a:prstGeom prst="rect">
            <a:avLst/>
          </a:prstGeom>
          <a:noFill/>
          <a:ln/>
        </p:spPr>
        <p:txBody>
          <a:bodyPr wrap="none" lIns="0" tIns="0" rIns="0" bIns="0" rtlCol="0" anchor="t"/>
          <a:lstStyle/>
          <a:p>
            <a:pPr marL="0" indent="0" algn="l">
              <a:lnSpc>
                <a:spcPts val="2800"/>
              </a:lnSpc>
              <a:buNone/>
            </a:pPr>
            <a:r>
              <a:rPr lang="en-US" sz="2250" dirty="0">
                <a:solidFill>
                  <a:srgbClr val="383838"/>
                </a:solidFill>
                <a:latin typeface="PT Serif" pitchFamily="34" charset="0"/>
                <a:ea typeface="PT Serif" pitchFamily="34" charset="-122"/>
                <a:cs typeface="PT Serif" pitchFamily="34" charset="-120"/>
              </a:rPr>
              <a:t>Evaluate Advantages</a:t>
            </a:r>
            <a:endParaRPr lang="en-US" sz="2250" dirty="0"/>
          </a:p>
        </p:txBody>
      </p:sp>
      <p:sp>
        <p:nvSpPr>
          <p:cNvPr id="12" name="Text 6"/>
          <p:cNvSpPr/>
          <p:nvPr/>
        </p:nvSpPr>
        <p:spPr>
          <a:xfrm>
            <a:off x="2190988" y="6584394"/>
            <a:ext cx="6186130" cy="701040"/>
          </a:xfrm>
          <a:prstGeom prst="rect">
            <a:avLst/>
          </a:prstGeom>
          <a:noFill/>
          <a:ln/>
        </p:spPr>
        <p:txBody>
          <a:bodyPr wrap="square" lIns="0" tIns="0" rIns="0" bIns="0" rtlCol="0" anchor="t"/>
          <a:lstStyle/>
          <a:p>
            <a:pPr marL="0" indent="0" algn="l">
              <a:lnSpc>
                <a:spcPts val="2750"/>
              </a:lnSpc>
              <a:buNone/>
            </a:pPr>
            <a:r>
              <a:rPr lang="en-US" sz="1700" dirty="0">
                <a:solidFill>
                  <a:srgbClr val="383838"/>
                </a:solidFill>
                <a:latin typeface="DM Sans" pitchFamily="34" charset="0"/>
                <a:ea typeface="DM Sans" pitchFamily="34" charset="-122"/>
                <a:cs typeface="DM Sans" pitchFamily="34" charset="-120"/>
              </a:rPr>
              <a:t>Weigh the benefits and drawbacks of private limited vs. limited companies.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56247"/>
            <a:ext cx="5954197" cy="744260"/>
          </a:xfrm>
          <a:prstGeom prst="rect">
            <a:avLst/>
          </a:prstGeom>
          <a:noFill/>
          <a:ln/>
        </p:spPr>
        <p:txBody>
          <a:bodyPr wrap="none" lIns="0" tIns="0" rIns="0" bIns="0" rtlCol="0" anchor="t"/>
          <a:lstStyle/>
          <a:p>
            <a:pPr marL="0" indent="0">
              <a:lnSpc>
                <a:spcPts val="5850"/>
              </a:lnSpc>
              <a:buNone/>
            </a:pPr>
            <a:r>
              <a:rPr lang="en-US" sz="4650" dirty="0">
                <a:solidFill>
                  <a:srgbClr val="020202"/>
                </a:solidFill>
                <a:latin typeface="PT Serif" pitchFamily="34" charset="0"/>
                <a:ea typeface="PT Serif" pitchFamily="34" charset="-122"/>
                <a:cs typeface="PT Serif" pitchFamily="34" charset="-120"/>
              </a:rPr>
              <a:t>Conclusion</a:t>
            </a:r>
            <a:endParaRPr lang="en-US" sz="4650" dirty="0"/>
          </a:p>
        </p:txBody>
      </p:sp>
      <p:sp>
        <p:nvSpPr>
          <p:cNvPr id="4" name="Text 1"/>
          <p:cNvSpPr/>
          <p:nvPr/>
        </p:nvSpPr>
        <p:spPr>
          <a:xfrm>
            <a:off x="6280190" y="3440668"/>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Choosing the right company structure is a critical decision that can have long-term implications for your business. By understanding the key differences between private limited and limited companies, you can make an informed choice that aligns with your strategic goals and positioning.</a:t>
            </a:r>
            <a:endParaRPr lang="en-US" sz="1750" dirty="0"/>
          </a:p>
        </p:txBody>
      </p:sp>
      <p:sp>
        <p:nvSpPr>
          <p:cNvPr id="5" name="Text 2"/>
          <p:cNvSpPr/>
          <p:nvPr/>
        </p:nvSpPr>
        <p:spPr>
          <a:xfrm>
            <a:off x="6280190" y="5510332"/>
            <a:ext cx="7556421" cy="362903"/>
          </a:xfrm>
          <a:prstGeom prst="rect">
            <a:avLst/>
          </a:prstGeom>
          <a:noFill/>
          <a:ln/>
        </p:spPr>
        <p:txBody>
          <a:bodyPr wrap="none" lIns="0" tIns="0" rIns="0" bIns="0" rtlCol="0" anchor="t"/>
          <a:lstStyle/>
          <a:p>
            <a:pPr marL="0" indent="0">
              <a:lnSpc>
                <a:spcPts val="2850"/>
              </a:lnSpc>
              <a:buNone/>
            </a:pPr>
            <a:r>
              <a:rPr lang="en-US" sz="1750" dirty="0">
                <a:solidFill>
                  <a:srgbClr val="383838"/>
                </a:solidFill>
                <a:latin typeface="DM Sans" pitchFamily="34" charset="0"/>
                <a:ea typeface="DM Sans" pitchFamily="34" charset="-122"/>
                <a:cs typeface="DM Sans" pitchFamily="34" charset="-120"/>
              </a:rPr>
              <a:t>Thank you for your time and attention.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8</Slides>
  <Notes>8</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7</cp:revision>
  <dcterms:created xsi:type="dcterms:W3CDTF">2024-11-26T13:37:57Z</dcterms:created>
  <dcterms:modified xsi:type="dcterms:W3CDTF">2024-11-26T13:57:18Z</dcterms:modified>
</cp:coreProperties>
</file>